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25"/>
  </p:notesMasterIdLst>
  <p:sldIdLst>
    <p:sldId id="270" r:id="rId2"/>
    <p:sldId id="283" r:id="rId3"/>
    <p:sldId id="302" r:id="rId4"/>
    <p:sldId id="303" r:id="rId5"/>
    <p:sldId id="304" r:id="rId6"/>
    <p:sldId id="290" r:id="rId7"/>
    <p:sldId id="287" r:id="rId8"/>
    <p:sldId id="294" r:id="rId9"/>
    <p:sldId id="299" r:id="rId10"/>
    <p:sldId id="305" r:id="rId11"/>
    <p:sldId id="306" r:id="rId12"/>
    <p:sldId id="300" r:id="rId13"/>
    <p:sldId id="297" r:id="rId14"/>
    <p:sldId id="301" r:id="rId15"/>
    <p:sldId id="309" r:id="rId16"/>
    <p:sldId id="308" r:id="rId17"/>
    <p:sldId id="310" r:id="rId18"/>
    <p:sldId id="311" r:id="rId19"/>
    <p:sldId id="312" r:id="rId20"/>
    <p:sldId id="296" r:id="rId21"/>
    <p:sldId id="295" r:id="rId22"/>
    <p:sldId id="313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307D"/>
    <a:srgbClr val="FFFFFF"/>
    <a:srgbClr val="F6F4F7"/>
    <a:srgbClr val="93549F"/>
    <a:srgbClr val="FEFDFF"/>
    <a:srgbClr val="E1D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15"/>
    <p:restoredTop sz="86378"/>
  </p:normalViewPr>
  <p:slideViewPr>
    <p:cSldViewPr snapToGrid="0" snapToObjects="1">
      <p:cViewPr varScale="1">
        <p:scale>
          <a:sx n="166" d="100"/>
          <a:sy n="166" d="100"/>
        </p:scale>
        <p:origin x="300" y="92"/>
      </p:cViewPr>
      <p:guideLst/>
    </p:cSldViewPr>
  </p:slideViewPr>
  <p:outlineViewPr>
    <p:cViewPr>
      <p:scale>
        <a:sx n="33" d="100"/>
        <a:sy n="33" d="100"/>
      </p:scale>
      <p:origin x="0" y="-114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51940-DB52-3B48-AABB-9C7938529E4E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8717E-F74C-4246-A795-6577BEDC8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298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01A0AD-A4D9-2B48-AB5E-2388481E37AE}"/>
              </a:ext>
            </a:extLst>
          </p:cNvPr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7A9D506-C91D-DF44-8641-48F37CD3C15A}"/>
                </a:ext>
              </a:extLst>
            </p:cNvPr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A1E2328B-A4C4-764E-ACC8-998B2E63C537}"/>
                </a:ext>
              </a:extLst>
            </p:cNvPr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533506A-6FCC-464D-8406-9673E74408CF}"/>
                </a:ext>
              </a:extLst>
            </p:cNvPr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51" y="399605"/>
            <a:ext cx="2538904" cy="10744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3FE9298-60C2-9548-BC1E-E8694904B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4"/>
            <a:ext cx="10265664" cy="135640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03A73B5-4CCB-264A-803E-B46FEDFF9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FB8BDD-FC0A-384D-B32A-D2CC0933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A11234-2E12-B147-A4FF-3B498979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FFF194-7BE9-7440-90F5-0BA3D1B4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9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31443F-5E2C-E54C-9450-204B550B7026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7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92ADC6-CE60-BE46-B46D-E72C08A6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27691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5BC0A53C-150C-A541-93A8-A5B4C7EFDD96}"/>
              </a:ext>
            </a:extLst>
          </p:cNvPr>
          <p:cNvSpPr>
            <a:spLocks noChangeAspect="1"/>
          </p:cNvSpPr>
          <p:nvPr userDrawn="1"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>
            <a:extLst>
              <a:ext uri="{FF2B5EF4-FFF2-40B4-BE49-F238E27FC236}">
                <a16:creationId xmlns:a16="http://schemas.microsoft.com/office/drawing/2014/main" id="{9D3F700B-2D07-A448-9622-360F28D96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5F0B6C42-B8E7-1C45-A053-18F7FE5B2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89D33-28DC-B746-AE7D-E6085CC3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E1EF53-0E9B-E243-B4F1-B1C7F0BD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DA247-823F-034B-AEC0-494674B6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64E91E-AD25-E84D-B251-2B169689F71C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4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77" y="2180498"/>
            <a:ext cx="10521387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B3414000-0475-7845-9508-337FFFC1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2265DA69-D9B6-384B-91FC-5C225D98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198CD9FF-6143-0B4F-B35B-FC5B48F3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99E00C6-785E-8740-9B07-6D282AB5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990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727754-C851-C341-8EC8-C90F9BC7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3F81271-2815-9B4A-9DE1-54434A60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57A6457-265E-454A-8DEA-AC0A1AAC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055F7E-60B7-6A43-A3E4-C6F9DC89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989D6D-F1B5-F54E-813A-CCB6A463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23D49990-DD79-AF4A-809C-C7A68D94B066}"/>
              </a:ext>
            </a:extLst>
          </p:cNvPr>
          <p:cNvSpPr/>
          <p:nvPr userDrawn="1"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86C05D-29C6-DD43-A707-AAD5F66C1615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5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A6CC6FD-0536-1042-94FB-7B29BCD323E4}"/>
              </a:ext>
            </a:extLst>
          </p:cNvPr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B59113-F03A-6147-A467-92DB82160BCD}"/>
                </a:ext>
              </a:extLst>
            </p:cNvPr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3E5866-268A-1A4A-BD63-7247C0C32E7C}"/>
                </a:ext>
              </a:extLst>
            </p:cNvPr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3AEDE27-05BC-DA44-AA23-81C54830A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3"/>
            <a:ext cx="10265664" cy="1376851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DDB4CB7-B75A-CF44-8C12-E3DE32CE3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7" name="日期占位符 10">
            <a:extLst>
              <a:ext uri="{FF2B5EF4-FFF2-40B4-BE49-F238E27FC236}">
                <a16:creationId xmlns:a16="http://schemas.microsoft.com/office/drawing/2014/main" id="{2D4038F2-9086-4849-856C-3F44B96D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28" name="页脚占位符 11">
            <a:extLst>
              <a:ext uri="{FF2B5EF4-FFF2-40B4-BE49-F238E27FC236}">
                <a16:creationId xmlns:a16="http://schemas.microsoft.com/office/drawing/2014/main" id="{0ED79189-463D-A34A-93FE-02DAF3CA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29" name="灯片编号占位符 12">
            <a:extLst>
              <a:ext uri="{FF2B5EF4-FFF2-40B4-BE49-F238E27FC236}">
                <a16:creationId xmlns:a16="http://schemas.microsoft.com/office/drawing/2014/main" id="{81D88334-B4F7-F340-8AA4-0865A0C0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9F3DE6-D971-6546-AD7E-4FD54F33CDE7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6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0C7D26-A2BB-CE43-BB2A-2808F22C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4618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5155F9-0BCA-F049-9D40-4CF28F90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0600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1502A-7294-9848-AFF1-6116ACE1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5752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9AF46F-872C-C04A-AF83-BC1E8674B16A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8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DD0108F8-765A-DF43-9CAF-934132882EE3}"/>
              </a:ext>
            </a:extLst>
          </p:cNvPr>
          <p:cNvSpPr>
            <a:spLocks noChangeAspect="1"/>
          </p:cNvSpPr>
          <p:nvPr userDrawn="1"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463" y="4928762"/>
            <a:ext cx="10333301" cy="6531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5C307D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1463" y="5581910"/>
            <a:ext cx="10333301" cy="36512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rgbClr val="5C307D"/>
                </a:solidFill>
              </a:defRPr>
            </a:lvl1pPr>
            <a:lvl2pPr marL="457189" indent="0">
              <a:buNone/>
              <a:defRPr sz="11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23545" y="6060170"/>
            <a:ext cx="252328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3377" y="6055844"/>
            <a:ext cx="65855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51493" y="6060170"/>
            <a:ext cx="120327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25F6F4-386D-EB45-974E-2539ED6C5D65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>
            <a:extLst>
              <a:ext uri="{FF2B5EF4-FFF2-40B4-BE49-F238E27FC236}">
                <a16:creationId xmlns:a16="http://schemas.microsoft.com/office/drawing/2014/main" id="{386CB2C2-B0CA-6B4C-9D67-BC3A516A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6" y="593424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376" y="2336003"/>
            <a:ext cx="10521388" cy="3154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  <a:t>2023/6/7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377" y="5592997"/>
            <a:ext cx="658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05D68B-2B7C-394A-9C3F-F982EDB21D95}"/>
              </a:ext>
            </a:extLst>
          </p:cNvPr>
          <p:cNvPicPr/>
          <p:nvPr userDrawn="1"/>
        </p:nvPicPr>
        <p:blipFill rotWithShape="1">
          <a:blip r:embed="rId1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281EDAD2-3671-BF43-AEFB-C5625113F562}"/>
              </a:ext>
            </a:extLst>
          </p:cNvPr>
          <p:cNvSpPr/>
          <p:nvPr userDrawn="1"/>
        </p:nvSpPr>
        <p:spPr>
          <a:xfrm>
            <a:off x="586670" y="651024"/>
            <a:ext cx="80595" cy="900000"/>
          </a:xfrm>
          <a:prstGeom prst="roundRect">
            <a:avLst>
              <a:gd name="adj" fmla="val 0"/>
            </a:avLst>
          </a:prstGeom>
          <a:solidFill>
            <a:srgbClr val="5C30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4" r:id="rId3"/>
    <p:sldLayoutId id="2147483865" r:id="rId4"/>
    <p:sldLayoutId id="2147483866" r:id="rId5"/>
    <p:sldLayoutId id="2147483868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xStyles>
    <p:titleStyle>
      <a:lvl1pPr algn="l" defTabSz="457189" rtl="0" eaLnBrk="1" latinLnBrk="0" hangingPunct="1">
        <a:spcBef>
          <a:spcPct val="0"/>
        </a:spcBef>
        <a:buNone/>
        <a:defRPr sz="2800" b="0" kern="1200" cap="all">
          <a:solidFill>
            <a:srgbClr val="5C307D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005E0-9377-9044-8967-57A416065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cap="none" dirty="0"/>
              <a:t>RISC-V</a:t>
            </a:r>
            <a:r>
              <a:rPr kumimoji="1" lang="zh-CN" altLang="en-US" cap="none" dirty="0"/>
              <a:t>用户态中断扩展设计与实现</a:t>
            </a:r>
            <a:br>
              <a:rPr kumimoji="1" lang="en-US" altLang="zh-CN" dirty="0"/>
            </a:br>
            <a:r>
              <a:rPr kumimoji="1" lang="en-US" altLang="zh-CN" dirty="0"/>
              <a:t>——</a:t>
            </a:r>
            <a:r>
              <a:rPr kumimoji="1" lang="zh-CN" altLang="en-US" sz="2400" dirty="0"/>
              <a:t>毕业设计最终答辩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56EDC8-6865-C043-9F52-A5101097F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dirty="0"/>
              <a:t>清华大学计算机系 田凯夫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2023</a:t>
            </a:r>
            <a:r>
              <a:rPr kumimoji="1" lang="zh-CN" altLang="en-US" dirty="0"/>
              <a:t>年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</a:t>
            </a:r>
            <a:r>
              <a:rPr kumimoji="1" lang="en-US" altLang="zh-CN" dirty="0"/>
              <a:t>7</a:t>
            </a:r>
            <a:r>
              <a:rPr kumimoji="1" lang="zh-CN" altLang="en-US" dirty="0"/>
              <a:t>日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指导教师：陈渝</a:t>
            </a:r>
          </a:p>
        </p:txBody>
      </p:sp>
    </p:spTree>
    <p:extLst>
      <p:ext uri="{BB962C8B-B14F-4D97-AF65-F5344CB8AC3E}">
        <p14:creationId xmlns:p14="http://schemas.microsoft.com/office/powerpoint/2010/main" val="98792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B5E47-FCCD-9843-B9F4-CECF09D0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24" y="1854725"/>
            <a:ext cx="4631702" cy="3678303"/>
          </a:xfrm>
        </p:spPr>
        <p:txBody>
          <a:bodyPr>
            <a:normAutofit/>
          </a:bodyPr>
          <a:lstStyle/>
          <a:p>
            <a:pPr lvl="1"/>
            <a:r>
              <a:rPr kumimoji="1" lang="en-US" altLang="zh-CN" sz="2000" dirty="0"/>
              <a:t>Chisel </a:t>
            </a:r>
            <a:r>
              <a:rPr kumimoji="1" lang="zh-CN" altLang="en-US" sz="2000" dirty="0"/>
              <a:t>硬件描述语言：高度抽象的硬件表示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Rocket Chip </a:t>
            </a:r>
            <a:r>
              <a:rPr kumimoji="1" lang="zh-CN" altLang="en-US" sz="2000" dirty="0"/>
              <a:t>硬件生成器：可配置化，提供处理器核心、内存控制器、外设等</a:t>
            </a:r>
            <a:endParaRPr kumimoji="1" lang="en-US" altLang="zh-CN" sz="2000" dirty="0"/>
          </a:p>
          <a:p>
            <a:pPr lvl="1"/>
            <a:r>
              <a:rPr kumimoji="1" lang="en-US" altLang="zh-CN" sz="2000" dirty="0" err="1"/>
              <a:t>RoCC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Rocket Chip </a:t>
            </a:r>
            <a:r>
              <a:rPr kumimoji="1" lang="zh-CN" altLang="en-US" sz="2000" dirty="0"/>
              <a:t>协处理器扩展，预定义通信接口，可自定义访存逻辑</a:t>
            </a:r>
            <a:endParaRPr kumimoji="1" lang="en-US" altLang="zh-CN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Rocket Chip </a:t>
            </a:r>
            <a:r>
              <a:rPr lang="zh-CN" altLang="en-US" cap="none" dirty="0"/>
              <a:t>背景简介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C58128-D44E-4885-5081-AD59E401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69" y="1489850"/>
            <a:ext cx="6216092" cy="38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75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B5E47-FCCD-9843-B9F4-CECF09D0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23" y="1854725"/>
            <a:ext cx="5420841" cy="3678303"/>
          </a:xfrm>
        </p:spPr>
        <p:txBody>
          <a:bodyPr>
            <a:normAutofit lnSpcReduction="10000"/>
          </a:bodyPr>
          <a:lstStyle/>
          <a:p>
            <a:pPr lvl="2"/>
            <a:r>
              <a:rPr kumimoji="1" lang="en-US" altLang="zh-CN" sz="2000" dirty="0">
                <a:latin typeface="+mn-ea"/>
                <a:cs typeface="Times New Roman" panose="02020603050405020304" pitchFamily="18" charset="0"/>
              </a:rPr>
              <a:t>CPU </a:t>
            </a:r>
            <a:r>
              <a:rPr kumimoji="1" lang="zh-CN" altLang="en-US" sz="2000" dirty="0">
                <a:latin typeface="+mn-ea"/>
                <a:cs typeface="Times New Roman" panose="02020603050405020304" pitchFamily="18" charset="0"/>
              </a:rPr>
              <a:t>状态维护：</a:t>
            </a:r>
            <a:endParaRPr kumimoji="1"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lvl="3"/>
            <a:r>
              <a:rPr kumimoji="1" lang="zh-CN" altLang="en-US" sz="1600" dirty="0">
                <a:latin typeface="+mn-ea"/>
                <a:cs typeface="Times New Roman" panose="02020603050405020304" pitchFamily="18" charset="0"/>
              </a:rPr>
              <a:t>读写扩展的 </a:t>
            </a:r>
            <a:r>
              <a:rPr kumimoji="1" lang="en-US" altLang="zh-CN" sz="1600" dirty="0">
                <a:latin typeface="+mn-ea"/>
                <a:cs typeface="Times New Roman" panose="02020603050405020304" pitchFamily="18" charset="0"/>
              </a:rPr>
              <a:t>CSR</a:t>
            </a:r>
          </a:p>
          <a:p>
            <a:pPr lvl="3"/>
            <a:r>
              <a:rPr kumimoji="1" lang="zh-CN" altLang="en-US" sz="1600" dirty="0">
                <a:latin typeface="+mn-ea"/>
                <a:cs typeface="Times New Roman" panose="02020603050405020304" pitchFamily="18" charset="0"/>
              </a:rPr>
              <a:t>中断触发与响应</a:t>
            </a:r>
            <a:endParaRPr kumimoji="1"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kumimoji="1" lang="en-US" altLang="zh-CN" sz="1800" dirty="0">
                <a:latin typeface="+mn-ea"/>
                <a:cs typeface="Times New Roman" panose="02020603050405020304" pitchFamily="18" charset="0"/>
              </a:rPr>
              <a:t>UINTC </a:t>
            </a:r>
            <a:r>
              <a:rPr kumimoji="1" lang="zh-CN" altLang="en-US" sz="1800" dirty="0">
                <a:latin typeface="+mn-ea"/>
                <a:cs typeface="Times New Roman" panose="02020603050405020304" pitchFamily="18" charset="0"/>
              </a:rPr>
              <a:t>外设实现与接入：</a:t>
            </a:r>
            <a:endParaRPr kumimoji="1"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 lvl="3"/>
            <a:r>
              <a:rPr kumimoji="1" lang="zh-CN" altLang="en-US" sz="1600" dirty="0">
                <a:latin typeface="+mn-ea"/>
                <a:cs typeface="Times New Roman" panose="02020603050405020304" pitchFamily="18" charset="0"/>
              </a:rPr>
              <a:t>外设状态维护</a:t>
            </a:r>
            <a:endParaRPr kumimoji="1"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lvl="3"/>
            <a:r>
              <a:rPr kumimoji="1" lang="zh-CN" altLang="en-US" sz="1600" dirty="0">
                <a:latin typeface="+mn-ea"/>
                <a:cs typeface="Times New Roman" panose="02020603050405020304" pitchFamily="18" charset="0"/>
              </a:rPr>
              <a:t>读写端口绑定</a:t>
            </a:r>
            <a:endParaRPr kumimoji="1"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lvl="3"/>
            <a:r>
              <a:rPr kumimoji="1" lang="zh-CN" altLang="en-US" sz="1600" dirty="0">
                <a:latin typeface="+mn-ea"/>
                <a:cs typeface="Times New Roman" panose="02020603050405020304" pitchFamily="18" charset="0"/>
              </a:rPr>
              <a:t>核上中断位绑定</a:t>
            </a:r>
            <a:endParaRPr kumimoji="1"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kumimoji="1" lang="en-US" altLang="zh-CN" sz="1800" dirty="0">
                <a:latin typeface="+mn-ea"/>
                <a:cs typeface="Times New Roman" panose="02020603050405020304" pitchFamily="18" charset="0"/>
              </a:rPr>
              <a:t>UIPI </a:t>
            </a:r>
            <a:r>
              <a:rPr kumimoji="1" lang="zh-CN" altLang="en-US" sz="1800" dirty="0">
                <a:latin typeface="+mn-ea"/>
                <a:cs typeface="Times New Roman" panose="02020603050405020304" pitchFamily="18" charset="0"/>
              </a:rPr>
              <a:t>协处理器：</a:t>
            </a:r>
            <a:endParaRPr kumimoji="1"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 lvl="3"/>
            <a:r>
              <a:rPr kumimoji="1" lang="zh-CN" altLang="en-US" sz="1600" dirty="0">
                <a:latin typeface="+mn-ea"/>
                <a:cs typeface="Times New Roman" panose="02020603050405020304" pitchFamily="18" charset="0"/>
              </a:rPr>
              <a:t>基于 </a:t>
            </a:r>
            <a:r>
              <a:rPr kumimoji="1" lang="en-US" altLang="zh-CN" sz="1600" dirty="0" err="1">
                <a:latin typeface="+mn-ea"/>
                <a:cs typeface="Times New Roman" panose="02020603050405020304" pitchFamily="18" charset="0"/>
              </a:rPr>
              <a:t>RoCC</a:t>
            </a:r>
            <a:endParaRPr kumimoji="1"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lvl="3"/>
            <a:r>
              <a:rPr kumimoji="1" lang="en-US" altLang="zh-CN" sz="1600" dirty="0">
                <a:latin typeface="+mn-ea"/>
                <a:cs typeface="Times New Roman" panose="02020603050405020304" pitchFamily="18" charset="0"/>
              </a:rPr>
              <a:t>UIPI </a:t>
            </a:r>
            <a:r>
              <a:rPr kumimoji="1" lang="zh-CN" altLang="en-US" sz="1600" dirty="0">
                <a:latin typeface="+mn-ea"/>
                <a:cs typeface="Times New Roman" panose="02020603050405020304" pitchFamily="18" charset="0"/>
              </a:rPr>
              <a:t>指令处理</a:t>
            </a:r>
            <a:endParaRPr kumimoji="1"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lvl="3"/>
            <a:endParaRPr kumimoji="1"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lvl="3"/>
            <a:endParaRPr kumimoji="1"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lvl="3"/>
            <a:endParaRPr kumimoji="1"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lvl="3"/>
            <a:endParaRPr kumimoji="1"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Rocket Chip </a:t>
            </a:r>
            <a:r>
              <a:rPr kumimoji="1" lang="zh-CN" altLang="en-US" cap="none" dirty="0"/>
              <a:t>实现细节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B20219-AE0A-9F3B-79DB-279AB656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954" y="1324972"/>
            <a:ext cx="7598282" cy="46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3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软件适配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84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B5E47-FCCD-9843-B9F4-CECF09D0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49" y="1844894"/>
            <a:ext cx="4546954" cy="3678303"/>
          </a:xfrm>
        </p:spPr>
        <p:txBody>
          <a:bodyPr>
            <a:normAutofit/>
          </a:bodyPr>
          <a:lstStyle/>
          <a:p>
            <a:pPr lvl="1"/>
            <a:r>
              <a:rPr kumimoji="1" lang="en-US" altLang="zh-CN" sz="2000" dirty="0"/>
              <a:t>Linux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基于主线 </a:t>
            </a:r>
            <a:r>
              <a:rPr kumimoji="1" lang="en-US" altLang="zh-CN" sz="1800" dirty="0"/>
              <a:t>6.0 </a:t>
            </a:r>
            <a:r>
              <a:rPr kumimoji="1" lang="zh-CN" altLang="en-US" sz="1800" dirty="0"/>
              <a:t>版本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添加 </a:t>
            </a:r>
            <a:r>
              <a:rPr kumimoji="1" lang="en-US" altLang="zh-CN" sz="1800" dirty="0"/>
              <a:t>UINTC </a:t>
            </a:r>
            <a:r>
              <a:rPr kumimoji="1" lang="zh-CN" altLang="en-US" sz="1800" dirty="0"/>
              <a:t>驱动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进程状态维护与资源回收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系统调用支持</a:t>
            </a:r>
            <a:endParaRPr kumimoji="1" lang="en-US" altLang="zh-CN" sz="1800" dirty="0"/>
          </a:p>
          <a:p>
            <a:pPr lvl="1"/>
            <a:r>
              <a:rPr kumimoji="1" lang="zh-CN" altLang="en-US" sz="2000" dirty="0"/>
              <a:t>库函数：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上下文保存与恢复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用户态中断处理函数封装</a:t>
            </a:r>
            <a:endParaRPr kumimoji="1" lang="en-US" altLang="zh-CN" sz="1800" dirty="0"/>
          </a:p>
          <a:p>
            <a:pPr lvl="2"/>
            <a:endParaRPr kumimoji="1" lang="en-US" altLang="zh-CN" sz="1800" dirty="0"/>
          </a:p>
          <a:p>
            <a:pPr lvl="2"/>
            <a:endParaRPr kumimoji="1"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/>
              <a:t>软件适配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3B7297-2925-B740-2178-607919C5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48" y="1191652"/>
            <a:ext cx="7282109" cy="44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系统评估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33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B5E47-FCCD-9843-B9F4-CECF09D0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8789"/>
            <a:ext cx="5192038" cy="3678303"/>
          </a:xfrm>
        </p:spPr>
        <p:txBody>
          <a:bodyPr>
            <a:normAutofit/>
          </a:bodyPr>
          <a:lstStyle/>
          <a:p>
            <a:pPr lvl="2"/>
            <a:r>
              <a:rPr kumimoji="1" lang="en-US" altLang="zh-CN" sz="1800" dirty="0"/>
              <a:t>Zynq </a:t>
            </a:r>
            <a:r>
              <a:rPr kumimoji="1" lang="en-US" altLang="zh-CN" sz="1800" dirty="0" err="1"/>
              <a:t>UltraScale+MPSoC</a:t>
            </a:r>
            <a:r>
              <a:rPr kumimoji="1" lang="en-US" altLang="zh-CN" sz="1800" dirty="0"/>
              <a:t> ZCU102 </a:t>
            </a:r>
            <a:r>
              <a:rPr kumimoji="1" lang="zh-CN" altLang="en-US" sz="1800" dirty="0"/>
              <a:t>开发板</a:t>
            </a:r>
            <a:endParaRPr kumimoji="1" lang="en-US" altLang="zh-CN" sz="1800" dirty="0"/>
          </a:p>
          <a:p>
            <a:pPr lvl="2"/>
            <a:endParaRPr kumimoji="1" lang="en-US" altLang="zh-CN" sz="1800" dirty="0"/>
          </a:p>
          <a:p>
            <a:pPr lvl="2"/>
            <a:endParaRPr kumimoji="1" lang="en-US" altLang="zh-CN" sz="1800" dirty="0"/>
          </a:p>
          <a:p>
            <a:pPr lvl="2"/>
            <a:endParaRPr kumimoji="1"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/>
              <a:t>实验环境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F1494-2D49-4164-1A1B-F509E825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39184" y="2084066"/>
            <a:ext cx="3023269" cy="4031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9B0E18-1821-B234-D08A-584A80D6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787" y="953371"/>
            <a:ext cx="7015862" cy="226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54FC81-726A-FA94-5429-4BD0DFABE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76" y="3334986"/>
            <a:ext cx="5759885" cy="250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6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/>
              <a:t>运行效果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BD69ACCB-FA0D-C05E-EECF-C82DA9577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1633" y="412904"/>
            <a:ext cx="4438515" cy="5603273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2E8282-6A73-0A8F-55F2-6AF6F55B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35" y="1668888"/>
            <a:ext cx="6129598" cy="47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68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/>
              <a:t>性能测试（</a:t>
            </a:r>
            <a:r>
              <a:rPr kumimoji="1" lang="en-US" altLang="zh-CN" cap="none" dirty="0"/>
              <a:t>1</a:t>
            </a:r>
            <a:r>
              <a:rPr kumimoji="1" lang="zh-CN" altLang="en-US" cap="none" dirty="0"/>
              <a:t>）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0655BEE-C61E-4AFF-26B3-ED8170391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801" y="2054268"/>
            <a:ext cx="5110395" cy="3404425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8F5CE5-FF59-7622-B1D1-A04011EA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01" y="2054268"/>
            <a:ext cx="4894161" cy="32603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7661C59-AE7D-178F-290F-ABC270A852BD}"/>
              </a:ext>
            </a:extLst>
          </p:cNvPr>
          <p:cNvSpPr txBox="1"/>
          <p:nvPr/>
        </p:nvSpPr>
        <p:spPr>
          <a:xfrm>
            <a:off x="1276722" y="5642975"/>
            <a:ext cx="472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通信总次数 </a:t>
            </a:r>
            <a:r>
              <a:rPr lang="en-US" altLang="zh-CN" dirty="0"/>
              <a:t>100000 </a:t>
            </a:r>
            <a:r>
              <a:rPr lang="zh-CN" altLang="en-US" dirty="0"/>
              <a:t>次，步长为 </a:t>
            </a:r>
            <a:r>
              <a:rPr lang="en-US" altLang="zh-CN" dirty="0"/>
              <a:t>10000 </a:t>
            </a:r>
            <a:r>
              <a:rPr lang="zh-CN" altLang="en-US" dirty="0"/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1749726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/>
              <a:t>性能测试（</a:t>
            </a:r>
            <a:r>
              <a:rPr kumimoji="1" lang="en-US" altLang="zh-CN" cap="none" dirty="0"/>
              <a:t>2</a:t>
            </a:r>
            <a:r>
              <a:rPr kumimoji="1" lang="zh-CN" altLang="en-US" cap="none" dirty="0"/>
              <a:t>）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5B8DF50-7626-96F3-F93B-C0B3FDFAD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258" y="1357581"/>
            <a:ext cx="6174229" cy="3864004"/>
          </a:xfrm>
        </p:spPr>
      </p:pic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7DAA15C6-B561-238A-EBAC-B15706BDA30E}"/>
              </a:ext>
            </a:extLst>
          </p:cNvPr>
          <p:cNvSpPr txBox="1">
            <a:spLocks/>
          </p:cNvSpPr>
          <p:nvPr/>
        </p:nvSpPr>
        <p:spPr>
          <a:xfrm>
            <a:off x="651347" y="2041742"/>
            <a:ext cx="4835053" cy="3710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5992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84" indent="-305992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978" indent="-269993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1969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1960" indent="-2339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5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945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38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930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/>
              <a:t>时钟中断导致接收方不在核上运行</a:t>
            </a:r>
            <a:endParaRPr lang="en-US" altLang="zh-CN" sz="2000" dirty="0"/>
          </a:p>
          <a:p>
            <a:pPr lvl="1"/>
            <a:r>
              <a:rPr lang="zh-CN" altLang="en-US" sz="2000" dirty="0"/>
              <a:t>接收方下次被调度时响应中断信号</a:t>
            </a:r>
            <a:endParaRPr lang="en-US" altLang="zh-CN" sz="2000" dirty="0"/>
          </a:p>
          <a:p>
            <a:pPr lvl="1"/>
            <a:r>
              <a:rPr lang="zh-CN" altLang="en-US" sz="2000" dirty="0"/>
              <a:t>用户态中断性能存在波动</a:t>
            </a:r>
            <a:endParaRPr lang="en-US" altLang="zh-CN" sz="2000" dirty="0"/>
          </a:p>
          <a:p>
            <a:pPr lvl="1"/>
            <a:r>
              <a:rPr lang="zh-CN" altLang="en-US" sz="2000" dirty="0"/>
              <a:t>总体性能不会受到太大影响</a:t>
            </a:r>
            <a:endParaRPr lang="en-US" altLang="zh-CN" sz="2000" dirty="0"/>
          </a:p>
          <a:p>
            <a:pPr lvl="1"/>
            <a:endParaRPr kumimoji="1" lang="en-US" altLang="zh-CN" sz="2000" dirty="0"/>
          </a:p>
          <a:p>
            <a:pPr lvl="2"/>
            <a:endParaRPr kumimoji="1" lang="en-US" altLang="zh-CN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2F09D2-2A3C-CD1A-A116-BA521A6010CF}"/>
              </a:ext>
            </a:extLst>
          </p:cNvPr>
          <p:cNvSpPr txBox="1"/>
          <p:nvPr/>
        </p:nvSpPr>
        <p:spPr>
          <a:xfrm>
            <a:off x="6812078" y="5567437"/>
            <a:ext cx="472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通信总次数 </a:t>
            </a:r>
            <a:r>
              <a:rPr lang="en-US" altLang="zh-CN" dirty="0"/>
              <a:t>100 </a:t>
            </a:r>
            <a:r>
              <a:rPr lang="zh-CN" altLang="en-US" dirty="0"/>
              <a:t>次，运行测试 </a:t>
            </a:r>
            <a:r>
              <a:rPr lang="en-US" altLang="zh-CN" dirty="0"/>
              <a:t>100 </a:t>
            </a:r>
            <a:r>
              <a:rPr lang="zh-CN" altLang="en-US" dirty="0"/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29144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/>
              <a:t>性能对比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F9E1D8B-E68C-C285-74B9-681EF7AFA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991486"/>
              </p:ext>
            </p:extLst>
          </p:nvPr>
        </p:nvGraphicFramePr>
        <p:xfrm>
          <a:off x="833438" y="2181225"/>
          <a:ext cx="5003692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846">
                  <a:extLst>
                    <a:ext uri="{9D8B030D-6E8A-4147-A177-3AD203B41FA5}">
                      <a16:colId xmlns:a16="http://schemas.microsoft.com/office/drawing/2014/main" val="4099113348"/>
                    </a:ext>
                  </a:extLst>
                </a:gridCol>
                <a:gridCol w="2501846">
                  <a:extLst>
                    <a:ext uri="{9D8B030D-6E8A-4147-A177-3AD203B41FA5}">
                      <a16:colId xmlns:a16="http://schemas.microsoft.com/office/drawing/2014/main" val="252888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IPC 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Relative Latency (normalized to User-Interrupt)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225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User-Interrupt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8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Signal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203.84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93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Eventfd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136.69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62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167.78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34342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1F90C13-84D5-524A-BD97-5850EBD48CE1}"/>
              </a:ext>
            </a:extLst>
          </p:cNvPr>
          <p:cNvSpPr txBox="1"/>
          <p:nvPr/>
        </p:nvSpPr>
        <p:spPr>
          <a:xfrm>
            <a:off x="6716040" y="4782254"/>
            <a:ext cx="472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x86 </a:t>
            </a:r>
            <a:r>
              <a:rPr lang="zh-CN" altLang="en-US" dirty="0"/>
              <a:t>用户态中断扩展（统计单次通信时间）</a:t>
            </a:r>
          </a:p>
        </p:txBody>
      </p:sp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21BBEBC1-8678-B32C-A659-42545C808B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1587331"/>
              </p:ext>
            </p:extLst>
          </p:nvPr>
        </p:nvGraphicFramePr>
        <p:xfrm>
          <a:off x="6440923" y="2181225"/>
          <a:ext cx="5003692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846">
                  <a:extLst>
                    <a:ext uri="{9D8B030D-6E8A-4147-A177-3AD203B41FA5}">
                      <a16:colId xmlns:a16="http://schemas.microsoft.com/office/drawing/2014/main" val="4099113348"/>
                    </a:ext>
                  </a:extLst>
                </a:gridCol>
                <a:gridCol w="2501846">
                  <a:extLst>
                    <a:ext uri="{9D8B030D-6E8A-4147-A177-3AD203B41FA5}">
                      <a16:colId xmlns:a16="http://schemas.microsoft.com/office/drawing/2014/main" val="252888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IPC 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Relative Latency (normalized to User-Interrupt)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225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User-Interrupt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8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Signal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93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Eventfd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9.7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62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343427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14A40BCC-06BB-709D-2502-7A8C95D19400}"/>
              </a:ext>
            </a:extLst>
          </p:cNvPr>
          <p:cNvSpPr txBox="1"/>
          <p:nvPr/>
        </p:nvSpPr>
        <p:spPr>
          <a:xfrm>
            <a:off x="1022967" y="4782254"/>
            <a:ext cx="507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RISC-V </a:t>
            </a:r>
            <a:r>
              <a:rPr lang="zh-CN" altLang="en-US" dirty="0"/>
              <a:t>用户态中断扩展（只统计测试起止时间）</a:t>
            </a:r>
          </a:p>
        </p:txBody>
      </p:sp>
    </p:spTree>
    <p:extLst>
      <p:ext uri="{BB962C8B-B14F-4D97-AF65-F5344CB8AC3E}">
        <p14:creationId xmlns:p14="http://schemas.microsoft.com/office/powerpoint/2010/main" val="37161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引言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852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总结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769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A2C11C7-2C84-363A-7FE9-61A298201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49" y="1844894"/>
            <a:ext cx="8116556" cy="3678303"/>
          </a:xfrm>
        </p:spPr>
        <p:txBody>
          <a:bodyPr>
            <a:normAutofit/>
          </a:bodyPr>
          <a:lstStyle/>
          <a:p>
            <a:pPr lvl="1"/>
            <a:r>
              <a:rPr kumimoji="1" lang="zh-CN" altLang="en-US" sz="2000" dirty="0"/>
              <a:t>本文工作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用户态中断对比传统 </a:t>
            </a:r>
            <a:r>
              <a:rPr kumimoji="1" lang="en-US" altLang="zh-CN" sz="1800" dirty="0"/>
              <a:t>IPC </a:t>
            </a:r>
            <a:r>
              <a:rPr kumimoji="1" lang="zh-CN" altLang="en-US" sz="1800" dirty="0"/>
              <a:t>机制具备性能优势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软硬件协同设计与实现为后续工作奠定基础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实验环境的构建具有参考价值</a:t>
            </a:r>
            <a:endParaRPr kumimoji="1" lang="en-US" altLang="zh-CN" sz="1800" dirty="0"/>
          </a:p>
          <a:p>
            <a:pPr lvl="1"/>
            <a:r>
              <a:rPr kumimoji="1" lang="zh-CN" altLang="en-US" sz="2000" dirty="0"/>
              <a:t>未来计划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在更多应用场景中进一步对系统进行评估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将用户态中断应用在微内核如 </a:t>
            </a:r>
            <a:r>
              <a:rPr kumimoji="1" lang="en-US" altLang="zh-CN" sz="1800" dirty="0"/>
              <a:t>seL4</a:t>
            </a:r>
            <a:r>
              <a:rPr kumimoji="1" lang="zh-CN" altLang="en-US" sz="1800" dirty="0"/>
              <a:t> 等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将 </a:t>
            </a:r>
            <a:r>
              <a:rPr kumimoji="1" lang="en-US" altLang="zh-CN" sz="1800" dirty="0"/>
              <a:t>RISC-V </a:t>
            </a:r>
            <a:r>
              <a:rPr kumimoji="1" lang="zh-CN" altLang="en-US" sz="1800" dirty="0"/>
              <a:t>用户态扩展设计方案提交至开源社区</a:t>
            </a:r>
            <a:endParaRPr kumimoji="1" lang="en-US" altLang="zh-CN" sz="1800" dirty="0"/>
          </a:p>
          <a:p>
            <a:pPr lvl="1"/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68671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84B2C3-D16C-9E7D-DE00-AACD066A3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E79158-834D-4338-0E8A-38939F03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94" y="1434727"/>
            <a:ext cx="3911378" cy="52617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841E4F-7ECB-82ED-5484-31FC7A30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96" y="1069772"/>
            <a:ext cx="4250584" cy="49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86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D06B8AA-CA7A-8C42-B072-3794DD9BC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19229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B5E47-FCCD-9843-B9F4-CECF09D0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48" y="1844894"/>
            <a:ext cx="8154043" cy="3678303"/>
          </a:xfrm>
        </p:spPr>
        <p:txBody>
          <a:bodyPr>
            <a:normAutofit/>
          </a:bodyPr>
          <a:lstStyle/>
          <a:p>
            <a:pPr lvl="1"/>
            <a:r>
              <a:rPr kumimoji="1" lang="zh-CN" altLang="en-US" sz="2000" dirty="0"/>
              <a:t>传统的 </a:t>
            </a:r>
            <a:r>
              <a:rPr kumimoji="1" lang="en-US" altLang="zh-CN" sz="2000" dirty="0"/>
              <a:t>IPC</a:t>
            </a:r>
            <a:r>
              <a:rPr kumimoji="1" lang="zh-CN" altLang="en-US" sz="2000" dirty="0"/>
              <a:t>（信号、管道、消息队列等）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上下文切换的开销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数据拷贝的开销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同步互斥的开销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安全性问题</a:t>
            </a:r>
            <a:endParaRPr kumimoji="1" lang="en-US" altLang="zh-CN" sz="1800" dirty="0"/>
          </a:p>
          <a:p>
            <a:pPr lvl="1"/>
            <a:r>
              <a:rPr kumimoji="1" lang="zh-CN" altLang="en-US" sz="2000" dirty="0"/>
              <a:t>用户态中断：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低延迟：不需要陷入内核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异步：中断处理流程可以保存和恢复执行流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安全：用户态发送中断权限控制</a:t>
            </a:r>
            <a:endParaRPr kumimoji="1"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396243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B5E47-FCCD-9843-B9F4-CECF09D0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48" y="1844894"/>
            <a:ext cx="8154043" cy="3678303"/>
          </a:xfrm>
        </p:spPr>
        <p:txBody>
          <a:bodyPr>
            <a:normAutofit/>
          </a:bodyPr>
          <a:lstStyle/>
          <a:p>
            <a:pPr lvl="1"/>
            <a:r>
              <a:rPr kumimoji="1" lang="en-US" altLang="zh-CN" sz="2000" dirty="0"/>
              <a:t>RISC-V N </a:t>
            </a:r>
            <a:r>
              <a:rPr kumimoji="1" lang="zh-CN" altLang="en-US" sz="2000" dirty="0"/>
              <a:t>扩展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硬件支持用户态中断异常处理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用户态外部中断</a:t>
            </a:r>
            <a:endParaRPr kumimoji="1" lang="en-US" altLang="zh-CN" sz="1800" dirty="0"/>
          </a:p>
          <a:p>
            <a:pPr lvl="1"/>
            <a:r>
              <a:rPr kumimoji="1" lang="en-US" altLang="zh-CN" sz="2000" dirty="0"/>
              <a:t>x86 </a:t>
            </a:r>
            <a:r>
              <a:rPr kumimoji="1" lang="zh-CN" altLang="en-US" sz="2000" dirty="0"/>
              <a:t>用户态中断扩展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发送方和接收方状态在内存中维护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核心指令 </a:t>
            </a:r>
            <a:r>
              <a:rPr kumimoji="1" lang="en-US" altLang="zh-CN" sz="1800" dirty="0"/>
              <a:t>SENDUIPI </a:t>
            </a:r>
            <a:r>
              <a:rPr kumimoji="1" lang="zh-CN" altLang="en-US" sz="1800" dirty="0"/>
              <a:t>需要两次读内存和一次写内存操作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尚未支持用户态外部中断</a:t>
            </a:r>
            <a:endParaRPr kumimoji="1"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相关工作</a:t>
            </a:r>
          </a:p>
        </p:txBody>
      </p:sp>
    </p:spTree>
    <p:extLst>
      <p:ext uri="{BB962C8B-B14F-4D97-AF65-F5344CB8AC3E}">
        <p14:creationId xmlns:p14="http://schemas.microsoft.com/office/powerpoint/2010/main" val="148507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B5E47-FCCD-9843-B9F4-CECF09D0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48" y="1844894"/>
            <a:ext cx="8154043" cy="367830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kumimoji="1" lang="zh-CN" altLang="en-US" sz="2000" dirty="0"/>
              <a:t>软硬件协同设计并验证设计方案</a:t>
            </a:r>
            <a:endParaRPr kumimoji="1" lang="en-US" altLang="zh-CN" sz="2000" dirty="0"/>
          </a:p>
          <a:p>
            <a:pPr lvl="2"/>
            <a:r>
              <a:rPr kumimoji="1" lang="en-US" altLang="zh-CN" sz="2000" dirty="0"/>
              <a:t>QEMU </a:t>
            </a:r>
            <a:r>
              <a:rPr kumimoji="1" lang="zh-CN" altLang="en-US" sz="2000" dirty="0"/>
              <a:t>功能级硬件模拟仿真</a:t>
            </a:r>
            <a:endParaRPr kumimoji="1" lang="en-US" altLang="zh-CN" sz="2000" dirty="0"/>
          </a:p>
          <a:p>
            <a:pPr lvl="2"/>
            <a:r>
              <a:rPr kumimoji="1" lang="en-US" altLang="zh-CN" sz="2000" dirty="0"/>
              <a:t>Rocket Chip </a:t>
            </a:r>
            <a:r>
              <a:rPr kumimoji="1" lang="zh-CN" altLang="en-US" sz="2000" dirty="0"/>
              <a:t>硬件原型</a:t>
            </a:r>
            <a:endParaRPr kumimoji="1" lang="en-US" altLang="zh-CN" sz="2000" dirty="0"/>
          </a:p>
          <a:p>
            <a:pPr lvl="2"/>
            <a:r>
              <a:rPr kumimoji="1" lang="en-US" altLang="zh-CN" sz="2000" dirty="0"/>
              <a:t>Linux </a:t>
            </a:r>
            <a:r>
              <a:rPr kumimoji="1" lang="zh-CN" altLang="en-US" sz="2000" dirty="0"/>
              <a:t>适配硬件特性</a:t>
            </a:r>
            <a:endParaRPr kumimoji="1" lang="en-US" altLang="zh-CN" sz="2000" dirty="0"/>
          </a:p>
          <a:p>
            <a:pPr lvl="2"/>
            <a:r>
              <a:rPr kumimoji="1" lang="zh-CN" altLang="en-US" sz="2000" dirty="0"/>
              <a:t>用户库软件接口封装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真实硬件环境系统评估</a:t>
            </a:r>
            <a:endParaRPr kumimoji="1" lang="en-US" altLang="zh-CN" sz="2000" dirty="0"/>
          </a:p>
          <a:p>
            <a:pPr lvl="2"/>
            <a:r>
              <a:rPr kumimoji="1" lang="en-US" altLang="zh-CN" sz="2000" dirty="0"/>
              <a:t>FPGA </a:t>
            </a:r>
            <a:r>
              <a:rPr kumimoji="1" lang="zh-CN" altLang="en-US" sz="2000" dirty="0"/>
              <a:t>开发板上构建 </a:t>
            </a:r>
            <a:r>
              <a:rPr kumimoji="1" lang="en-US" altLang="zh-CN" sz="2000" dirty="0"/>
              <a:t>SoC</a:t>
            </a:r>
          </a:p>
          <a:p>
            <a:pPr lvl="2"/>
            <a:r>
              <a:rPr kumimoji="1" lang="en-US" altLang="zh-CN" sz="2000" dirty="0" err="1"/>
              <a:t>Verilator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仿真硬件行为</a:t>
            </a:r>
            <a:endParaRPr kumimoji="1" lang="en-US" altLang="zh-CN" sz="2000" dirty="0"/>
          </a:p>
          <a:p>
            <a:pPr lvl="2"/>
            <a:r>
              <a:rPr kumimoji="1" lang="zh-CN" altLang="en-US" sz="2000" dirty="0"/>
              <a:t>启动</a:t>
            </a:r>
            <a:r>
              <a:rPr kumimoji="1" lang="en-US" altLang="zh-CN" sz="2000" dirty="0"/>
              <a:t> Linux </a:t>
            </a:r>
            <a:r>
              <a:rPr kumimoji="1" lang="zh-CN" altLang="en-US" sz="2000" dirty="0"/>
              <a:t>并运行 </a:t>
            </a:r>
            <a:r>
              <a:rPr kumimoji="1" lang="en-US" altLang="zh-CN" sz="2000" dirty="0" err="1"/>
              <a:t>ipc</a:t>
            </a:r>
            <a:r>
              <a:rPr kumimoji="1" lang="en-US" altLang="zh-CN" sz="2000" dirty="0"/>
              <a:t>-bench</a:t>
            </a:r>
          </a:p>
          <a:p>
            <a:pPr lvl="1"/>
            <a:endParaRPr kumimoji="1"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主要工作</a:t>
            </a:r>
          </a:p>
        </p:txBody>
      </p:sp>
    </p:spTree>
    <p:extLst>
      <p:ext uri="{BB962C8B-B14F-4D97-AF65-F5344CB8AC3E}">
        <p14:creationId xmlns:p14="http://schemas.microsoft.com/office/powerpoint/2010/main" val="30413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设计方案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949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B5E47-FCCD-9843-B9F4-CECF09D0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23" y="1854725"/>
            <a:ext cx="5420841" cy="3678303"/>
          </a:xfrm>
        </p:spPr>
        <p:txBody>
          <a:bodyPr/>
          <a:lstStyle/>
          <a:p>
            <a:pPr lvl="2"/>
            <a:r>
              <a:rPr kumimoji="1" lang="en-US" altLang="zh-CN" sz="2000" dirty="0">
                <a:latin typeface="+mn-ea"/>
                <a:cs typeface="Times New Roman" panose="02020603050405020304" pitchFamily="18" charset="0"/>
              </a:rPr>
              <a:t>CSR </a:t>
            </a:r>
            <a:r>
              <a:rPr kumimoji="1" lang="zh-CN" altLang="en-US" sz="2000" dirty="0">
                <a:latin typeface="+mn-ea"/>
                <a:cs typeface="Times New Roman" panose="02020603050405020304" pitchFamily="18" charset="0"/>
              </a:rPr>
              <a:t>控制寄存器：</a:t>
            </a:r>
            <a:endParaRPr kumimoji="1"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lvl="3"/>
            <a:r>
              <a:rPr kumimoji="1" lang="en-US" altLang="zh-CN" sz="2000" b="1" dirty="0" err="1">
                <a:latin typeface="+mn-ea"/>
                <a:cs typeface="Times New Roman" panose="02020603050405020304" pitchFamily="18" charset="0"/>
              </a:rPr>
              <a:t>suist</a:t>
            </a:r>
            <a:r>
              <a:rPr kumimoji="1" lang="zh-CN" altLang="en-US" sz="2000" b="1" dirty="0">
                <a:latin typeface="+mn-ea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>
                <a:latin typeface="+mn-ea"/>
                <a:cs typeface="Times New Roman" panose="02020603050405020304" pitchFamily="18" charset="0"/>
              </a:rPr>
              <a:t>发送方使能，状态表基址、大小</a:t>
            </a:r>
            <a:endParaRPr kumimoji="1"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lvl="3"/>
            <a:r>
              <a:rPr kumimoji="1" lang="en-US" altLang="zh-CN" sz="2000" b="1" dirty="0" err="1">
                <a:latin typeface="+mn-ea"/>
                <a:cs typeface="Times New Roman" panose="02020603050405020304" pitchFamily="18" charset="0"/>
              </a:rPr>
              <a:t>suirs</a:t>
            </a:r>
            <a:r>
              <a:rPr kumimoji="1" lang="zh-CN" altLang="en-US" sz="2000" b="1" dirty="0">
                <a:latin typeface="+mn-ea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>
                <a:latin typeface="+mn-ea"/>
                <a:cs typeface="Times New Roman" panose="02020603050405020304" pitchFamily="18" charset="0"/>
              </a:rPr>
              <a:t>接收方使能，状态表 </a:t>
            </a:r>
            <a:r>
              <a:rPr kumimoji="1" lang="en-US" altLang="zh-CN" sz="2000" dirty="0">
                <a:latin typeface="+mn-ea"/>
                <a:cs typeface="Times New Roman" panose="02020603050405020304" pitchFamily="18" charset="0"/>
              </a:rPr>
              <a:t>index</a:t>
            </a:r>
          </a:p>
          <a:p>
            <a:pPr lvl="2"/>
            <a:r>
              <a:rPr kumimoji="1" lang="zh-CN" altLang="en-US" sz="2000" dirty="0">
                <a:latin typeface="+mn-ea"/>
                <a:cs typeface="Times New Roman" panose="02020603050405020304" pitchFamily="18" charset="0"/>
              </a:rPr>
              <a:t>用户态中断指令 </a:t>
            </a:r>
            <a:r>
              <a:rPr kumimoji="1" lang="en-US" altLang="zh-CN" sz="2000" b="1" dirty="0">
                <a:latin typeface="+mn-ea"/>
                <a:cs typeface="Times New Roman" panose="02020603050405020304" pitchFamily="18" charset="0"/>
              </a:rPr>
              <a:t>UIPI</a:t>
            </a:r>
          </a:p>
          <a:p>
            <a:pPr lvl="2"/>
            <a:r>
              <a:rPr kumimoji="1" lang="zh-CN" altLang="en-US" sz="2000" dirty="0">
                <a:latin typeface="+mn-ea"/>
                <a:cs typeface="Times New Roman" panose="02020603050405020304" pitchFamily="18" charset="0"/>
              </a:rPr>
              <a:t>用户态中断控制器 </a:t>
            </a:r>
            <a:r>
              <a:rPr kumimoji="1" lang="en-US" altLang="zh-CN" sz="2000" b="1" dirty="0">
                <a:latin typeface="+mn-ea"/>
                <a:cs typeface="Times New Roman" panose="02020603050405020304" pitchFamily="18" charset="0"/>
              </a:rPr>
              <a:t>UINTC</a:t>
            </a:r>
          </a:p>
          <a:p>
            <a:pPr lvl="1"/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RISC-V </a:t>
            </a:r>
            <a:r>
              <a:rPr kumimoji="1" lang="zh-CN" altLang="en-US" dirty="0"/>
              <a:t>用户态中断扩展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5CBBB5-7B6A-325F-4360-EFBCDB51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82" y="546888"/>
            <a:ext cx="6359195" cy="55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RISC-V </a:t>
            </a:r>
            <a:r>
              <a:rPr kumimoji="1" lang="zh-CN" altLang="en-US" dirty="0"/>
              <a:t>用户态中断扩展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61E4B41-F559-0FEB-6CC2-FD3478E7E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78" y="2180498"/>
            <a:ext cx="3536400" cy="3678303"/>
          </a:xfrm>
        </p:spPr>
        <p:txBody>
          <a:bodyPr/>
          <a:lstStyle/>
          <a:p>
            <a:r>
              <a:rPr lang="zh-CN" altLang="en-US" dirty="0"/>
              <a:t>接收方：</a:t>
            </a:r>
            <a:endParaRPr lang="en-US" altLang="zh-CN" dirty="0"/>
          </a:p>
          <a:p>
            <a:pPr lvl="1"/>
            <a:r>
              <a:rPr lang="zh-CN" altLang="en-US" dirty="0"/>
              <a:t>注册中断处理函数</a:t>
            </a:r>
            <a:endParaRPr lang="en-US" altLang="zh-CN" dirty="0"/>
          </a:p>
          <a:p>
            <a:pPr lvl="1"/>
            <a:r>
              <a:rPr lang="zh-CN" altLang="en-US" dirty="0"/>
              <a:t>注册中断向量</a:t>
            </a:r>
            <a:endParaRPr lang="en-US" altLang="zh-CN" dirty="0"/>
          </a:p>
          <a:p>
            <a:r>
              <a:rPr lang="zh-CN" altLang="en-US" dirty="0"/>
              <a:t>发送方：</a:t>
            </a:r>
            <a:endParaRPr lang="en-US" altLang="zh-CN" dirty="0"/>
          </a:p>
          <a:p>
            <a:pPr lvl="1"/>
            <a:r>
              <a:rPr lang="zh-CN" altLang="en-US" dirty="0"/>
              <a:t>根据 </a:t>
            </a:r>
            <a:r>
              <a:rPr lang="en-US" altLang="zh-CN" dirty="0" err="1"/>
              <a:t>fd</a:t>
            </a:r>
            <a:r>
              <a:rPr lang="en-US" altLang="zh-CN" dirty="0"/>
              <a:t> </a:t>
            </a:r>
            <a:r>
              <a:rPr lang="zh-CN" altLang="en-US" dirty="0"/>
              <a:t>注册状态表项</a:t>
            </a:r>
            <a:endParaRPr lang="en-US" altLang="zh-CN" dirty="0"/>
          </a:p>
          <a:p>
            <a:pPr lvl="1"/>
            <a:r>
              <a:rPr lang="zh-CN" altLang="en-US" dirty="0"/>
              <a:t>根据 </a:t>
            </a:r>
            <a:r>
              <a:rPr lang="en-US" altLang="zh-CN" dirty="0"/>
              <a:t>index </a:t>
            </a:r>
            <a:r>
              <a:rPr lang="zh-CN" altLang="en-US" dirty="0"/>
              <a:t>发送用户态中断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A553DA-00D5-9E22-00F7-429C18B0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38" y="864663"/>
            <a:ext cx="6555360" cy="522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0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硬件实现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041488"/>
      </p:ext>
    </p:extLst>
  </p:cSld>
  <p:clrMapOvr>
    <a:masterClrMapping/>
  </p:clrMapOvr>
</p:sld>
</file>

<file path=ppt/theme/theme1.xml><?xml version="1.0" encoding="utf-8"?>
<a:theme xmlns:a="http://schemas.openxmlformats.org/drawingml/2006/main" name="清华简约主题-扁平-16:9">
  <a:themeElements>
    <a:clrScheme name="自定义 6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5B2F7C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6672</TotalTime>
  <Words>579</Words>
  <Application>Microsoft Office PowerPoint</Application>
  <PresentationFormat>宽屏</PresentationFormat>
  <Paragraphs>125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华文中宋</vt:lpstr>
      <vt:lpstr>Gill Sans MT</vt:lpstr>
      <vt:lpstr>Wingdings 2</vt:lpstr>
      <vt:lpstr>清华简约主题-扁平-16:9</vt:lpstr>
      <vt:lpstr>RISC-V用户态中断扩展设计与实现 ——毕业设计最终答辩</vt:lpstr>
      <vt:lpstr>引言</vt:lpstr>
      <vt:lpstr>研究背景</vt:lpstr>
      <vt:lpstr>相关工作</vt:lpstr>
      <vt:lpstr>主要工作</vt:lpstr>
      <vt:lpstr>设计方案</vt:lpstr>
      <vt:lpstr>RISC-V 用户态中断扩展</vt:lpstr>
      <vt:lpstr>RISC-V 用户态中断扩展</vt:lpstr>
      <vt:lpstr>硬件实现</vt:lpstr>
      <vt:lpstr>Rocket Chip 背景简介</vt:lpstr>
      <vt:lpstr>Rocket Chip 实现细节</vt:lpstr>
      <vt:lpstr>软件适配</vt:lpstr>
      <vt:lpstr>软件适配</vt:lpstr>
      <vt:lpstr>系统评估</vt:lpstr>
      <vt:lpstr>实验环境</vt:lpstr>
      <vt:lpstr>运行效果</vt:lpstr>
      <vt:lpstr>性能测试（1）</vt:lpstr>
      <vt:lpstr>性能测试（2）</vt:lpstr>
      <vt:lpstr>性能对比</vt:lpstr>
      <vt:lpstr>总结</vt:lpstr>
      <vt:lpstr>总结</vt:lpstr>
      <vt:lpstr>参考文献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伟浩</dc:creator>
  <cp:lastModifiedBy>T KF</cp:lastModifiedBy>
  <cp:revision>1354</cp:revision>
  <cp:lastPrinted>2020-04-04T02:50:47Z</cp:lastPrinted>
  <dcterms:created xsi:type="dcterms:W3CDTF">2020-01-04T07:43:38Z</dcterms:created>
  <dcterms:modified xsi:type="dcterms:W3CDTF">2023-06-06T23:47:35Z</dcterms:modified>
</cp:coreProperties>
</file>